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7"/>
  </p:notesMasterIdLst>
  <p:sldIdLst>
    <p:sldId id="256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2D09"/>
    <a:srgbClr val="3A1A0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2343"/>
    <p:restoredTop sz="94721"/>
  </p:normalViewPr>
  <p:slideViewPr>
    <p:cSldViewPr snapToGrid="0" snapToObjects="1">
      <p:cViewPr varScale="1">
        <p:scale>
          <a:sx n="68" d="100"/>
          <a:sy n="68" d="100"/>
        </p:scale>
        <p:origin x="-93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8EF360-C454-F141-B7E2-BEB89C5A5A95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BAFBEA-0D88-2A40-9BBC-1076922F8F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284376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21D8D0F9-A0A1-0B46-B289-0B25DB2947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sharpenSoften amount="58000"/>
                    </a14:imgEffect>
                    <a14:imgEffect>
                      <a14:saturation sat="162000"/>
                    </a14:imgEffect>
                    <a14:imgEffect>
                      <a14:brightnessContrast bright="54000" contras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621288E-ADB9-3947-BEAA-78810519D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3A1A05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BDB15E4-9815-B941-A518-BEE28F2FD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632D0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621B302-F4CA-A64C-B057-FED4F9E95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28D63-6324-4318-8BB7-5057A126C7ED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8FCB1A-56C8-284E-B334-2B12806A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B339E53-8F46-4848-A847-4A3686768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1E4825AE-4CC7-4448-8272-4D34DA7D1C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026588" y="0"/>
            <a:ext cx="1165412" cy="16301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3498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964F6A-E8E1-944C-A664-04ABAD291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BB6C1CD-C214-0846-A143-797DD6C95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5568625-C847-D649-A523-D6932A2F7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83EFA-ADDF-42C0-8B9C-288D67078FCF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7CAB67D-7FD0-E841-853E-474A00935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6D1971E-6152-E64E-B9B8-39ABC301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239116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DD93B6BE-5827-AD48-ABDD-D34C911EAC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15A5209-6B29-834F-8EB8-ABF52EF55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9C0E99A-0E62-494C-B49B-DE724160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CFB19-F859-40D3-BFA4-E2B412472E6C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15389CD-4489-B047-BA26-20C29C2E0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D137E4D-A171-874C-A3BB-F9037439B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5626504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2F0FDD-5E5D-3A44-8E98-9BA5EAEF0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363280C-835E-3E45-AEBD-13B54C8A1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62E933B-7A19-9F4E-A281-637762EED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B0AF17D-FD98-E949-B221-27F4591E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5E34B96-3AB9-4D4A-8310-015129F6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12393543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C91063-D956-AA4A-9B69-779FB6AEF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61F9B22-2E21-B84B-A632-0EDF07CE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494C1C7-A7F4-A64D-93F4-F3B619706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595A-47EA-4FD7-AEDE-F42181DA35A4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DE8DA7-562D-5E4D-ABCE-98AF283B9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A610B4C-0447-A44E-8A82-95CAA29BF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4858086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BDB2D9-D31F-8349-8C08-DBF50A66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8BE9A77-213F-FA48-9653-C79613ED8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CBDB978-CE8B-AF44-B701-A2771C453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6655F8D-A9AD-A64A-B26B-9F3828E64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1C73-110D-4415-9447-25A148E2AE83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51C78D0-C224-6142-B9D8-8097FAFED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B4A1CC2-CD91-2B49-8C18-E5E9BDB33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33564670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20C9FF6-083B-DC43-953F-4B43BAA50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74FD665-FF95-944E-997D-68FF3F148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202876B-56DB-E94A-AE19-8ACDC8026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E9E628A1-EE71-8349-91FB-4E91689741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F8FED73F-4A17-EA44-A2D7-70F4F5098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FAABA238-5609-6E4B-B6BD-8D0A95267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E220-298D-4301-A4A2-C89E6DB4ACB6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7ACCCCF-E881-874F-805B-01E176F1B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0280E09-A2D6-6845-9A48-A01317D09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371002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536DB1C-96F3-5345-8807-4BE1DBA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67AAF0B-1D57-4E4D-9F5B-CE7306F7C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D43E-7863-44B4-BF81-EAF938037FA0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4C7A9EF-3E37-2A41-83E7-C9D1E5B27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65A3DD4-5992-B748-A5C2-A8B90BE10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9485241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376CC99-5971-024E-BB4C-6BD4F7583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F547-6AF0-4ECE-8C57-BFCF9AF99857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0FD84AA-2DDD-F848-A782-5345522DF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F622B2D-AC6F-E042-833D-065DB774C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485062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2712DA-BF57-4B43-ADF0-6E1F74844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F24F7E3-9A4A-CA44-B000-7184092BE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9EC710F-20A7-D940-B296-3F389A686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5B7E4DF-109E-ED4A-9E71-3D2123106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13E1-C6D8-45C2-B2DE-B7A6DDCF6B39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974EFD5-7AD1-B04B-9504-5D2624BA5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41E1FCD-EDBA-F845-A1A7-50BB9A022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3339146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2D0AB4A-9B41-4447-B132-5D0F7D977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A0E7CD53-4DA4-5B4E-A9E9-382B1CF510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C970003-8F73-E648-B83B-A6B8342E3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7B72F2C-9FF8-B241-B127-63EF93C89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B0654-3FBA-4247-9F62-A0D30256F42B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D50BCD9-BE3A-DB4B-9131-D29FD395D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A1A057F-CD3A-0945-912B-C58D368B2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C7321-2B77-EE48-B195-15EEE5B4EF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4579978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F00AF31-02C3-C846-832A-B9312227A5BD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40000"/>
            <a:extLst>
              <a:ext uri="{BEBA8EAE-BF5A-486C-A8C5-ECC9F3942E4B}">
                <a14:imgProps xmlns="" xmlns:a14="http://schemas.microsoft.com/office/drawing/2010/main">
                  <a14:imgLayer r:embed="rId14">
                    <a14:imgEffect>
                      <a14:sharpenSoften amount="58000"/>
                    </a14:imgEffect>
                    <a14:imgEffect>
                      <a14:saturation sat="162000"/>
                    </a14:imgEffect>
                    <a14:imgEffect>
                      <a14:brightnessContrast bright="54000" contras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44FA238-5D68-AD4C-A18F-5AEDAEE3F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F433C5F-E1D9-4093-A28C-D510DD8BB1F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AA4C75E-A889-854B-AA99-6F438E49AC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Technical Communication:: Arundhati Mahanta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0539E98-CDCD-864A-8707-3DF57D4CAD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5A6A78F-54FD-D840-9CC0-280E6328D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72933EA-99E2-D944-89F1-738E19B55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036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Pentagon 9">
            <a:extLst>
              <a:ext uri="{FF2B5EF4-FFF2-40B4-BE49-F238E27FC236}">
                <a16:creationId xmlns="" xmlns:a16="http://schemas.microsoft.com/office/drawing/2014/main" id="{845B50D2-1FB6-894A-9270-0C299C2018F3}"/>
              </a:ext>
            </a:extLst>
          </p:cNvPr>
          <p:cNvSpPr/>
          <p:nvPr/>
        </p:nvSpPr>
        <p:spPr>
          <a:xfrm>
            <a:off x="0" y="0"/>
            <a:ext cx="1600200" cy="320674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entagon 10">
            <a:extLst>
              <a:ext uri="{FF2B5EF4-FFF2-40B4-BE49-F238E27FC236}">
                <a16:creationId xmlns="" xmlns:a16="http://schemas.microsoft.com/office/drawing/2014/main" id="{ACD711F4-C3BF-1A4A-9CDC-84DE19A168D7}"/>
              </a:ext>
            </a:extLst>
          </p:cNvPr>
          <p:cNvSpPr/>
          <p:nvPr/>
        </p:nvSpPr>
        <p:spPr>
          <a:xfrm rot="10800000">
            <a:off x="11631706" y="6356349"/>
            <a:ext cx="522194" cy="365126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75C4077A-1DCD-D544-A6B7-F2AFAD05E63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353800" y="-20637"/>
            <a:ext cx="838200" cy="117241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34703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A9E8B18-D9E5-2A4D-A3B1-FA390BB59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03717"/>
          </a:xfrm>
        </p:spPr>
        <p:txBody>
          <a:bodyPr/>
          <a:lstStyle/>
          <a:p>
            <a:r>
              <a:rPr lang="en-US" dirty="0" smtClean="0"/>
              <a:t>Argumentation Skills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16C36C3-2B5D-6C4B-AFB7-92A55BB756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sz="3200" dirty="0" smtClean="0"/>
              <a:t>Principles and Devices</a:t>
            </a:r>
            <a:endParaRPr lang="en-US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8FE514C-B8F5-5747-9756-54237517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C7965-886F-4176-B771-E7FD54E00476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A0F5D83-DBD4-6741-8AA5-A551FB917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Technical Communication:: </a:t>
            </a:r>
            <a:r>
              <a:rPr lang="en-US" dirty="0" err="1" smtClean="0"/>
              <a:t>Arundhati</a:t>
            </a:r>
            <a:r>
              <a:rPr lang="en-US" dirty="0" smtClean="0"/>
              <a:t> </a:t>
            </a:r>
            <a:r>
              <a:rPr lang="en-US" dirty="0" err="1" smtClean="0"/>
              <a:t>Mahanta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4F09100-FEF6-E740-AF3D-9DED5506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9686486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Suggestions for Stronger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b="1" u="sng" dirty="0" smtClean="0"/>
              <a:t>Structure</a:t>
            </a:r>
            <a:r>
              <a:rPr lang="en-US" b="1" dirty="0" smtClean="0"/>
              <a:t>: </a:t>
            </a:r>
            <a:r>
              <a:rPr lang="en-US" dirty="0" smtClean="0"/>
              <a:t>Explicitly call out your conclusion and the supporting reasons, so that they are easy to recognize and follow. </a:t>
            </a:r>
          </a:p>
          <a:p>
            <a:pPr algn="just"/>
            <a:r>
              <a:rPr lang="en-US" dirty="0" smtClean="0"/>
              <a:t>Make explicit any key assumptions that you’re using.</a:t>
            </a:r>
          </a:p>
          <a:p>
            <a:pPr algn="just"/>
            <a:r>
              <a:rPr lang="en-US" dirty="0" smtClean="0"/>
              <a:t>Ensure that your premises</a:t>
            </a:r>
          </a:p>
          <a:p>
            <a:pPr lvl="1" algn="just"/>
            <a:r>
              <a:rPr lang="en-US" dirty="0" smtClean="0"/>
              <a:t> (1) do not contradict each other or the conclusion</a:t>
            </a:r>
          </a:p>
          <a:p>
            <a:pPr lvl="1" algn="just"/>
            <a:r>
              <a:rPr lang="en-US" dirty="0" smtClean="0"/>
              <a:t> (2) do not assume the truth of the conclusion. </a:t>
            </a:r>
          </a:p>
          <a:p>
            <a:pPr algn="just"/>
            <a:r>
              <a:rPr lang="en-US" b="1" u="sng" dirty="0" smtClean="0"/>
              <a:t>Relevance</a:t>
            </a:r>
            <a:r>
              <a:rPr lang="en-US" dirty="0" smtClean="0"/>
              <a:t>: Ensure that all materials you’re presenting as part of your argument are relevant. Don’t weaken your argument by including irrelevant premises.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Suggestions for Stronger Argument…..contd.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b="1" u="sng" dirty="0" smtClean="0"/>
              <a:t>Acceptability</a:t>
            </a:r>
            <a:r>
              <a:rPr lang="en-US" dirty="0" smtClean="0"/>
              <a:t>: Whenever possible, substitute less controversial claims for more controversial ones. </a:t>
            </a:r>
          </a:p>
          <a:p>
            <a:pPr algn="just"/>
            <a:r>
              <a:rPr lang="en-US" dirty="0" smtClean="0"/>
              <a:t>Soften, if possible, any absolute claims to make them more acceptable. (e.g. “most politicians” instead of “all politicians”) </a:t>
            </a:r>
          </a:p>
          <a:p>
            <a:pPr algn="just"/>
            <a:r>
              <a:rPr lang="en-US" dirty="0" smtClean="0"/>
              <a:t>Don’t use highly questionable evidence or assumptions.</a:t>
            </a:r>
          </a:p>
          <a:p>
            <a:pPr algn="just"/>
            <a:endParaRPr lang="en-US" dirty="0" smtClean="0"/>
          </a:p>
          <a:p>
            <a:pPr algn="just"/>
            <a:r>
              <a:rPr lang="en-US" b="1" u="sng" dirty="0" smtClean="0"/>
              <a:t>Sufficiency</a:t>
            </a:r>
            <a:r>
              <a:rPr lang="en-US" dirty="0" smtClean="0"/>
              <a:t>: Continue adding relevant premises if they contribute to the number and weight of the reasons that drive to your conclusion. </a:t>
            </a:r>
          </a:p>
          <a:p>
            <a:pPr algn="just"/>
            <a:r>
              <a:rPr lang="en-US" dirty="0" smtClean="0"/>
              <a:t>Put yourself in your audience’s place, and ask if the reasons are sufficient to accept your conclusion.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Suggestions for Stronger Argument…contd.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b="1" u="sng" dirty="0" smtClean="0"/>
              <a:t>Rebuttal</a:t>
            </a:r>
            <a:r>
              <a:rPr lang="en-US" dirty="0" smtClean="0"/>
              <a:t>: Be as exhaustive as necessary in your rebuttal. </a:t>
            </a:r>
          </a:p>
          <a:p>
            <a:pPr algn="just"/>
            <a:r>
              <a:rPr lang="en-US" dirty="0" smtClean="0"/>
              <a:t>Some arguments may need to rebut a single criticism, but more controversial or divisive issues may require multiple rebuttals. </a:t>
            </a:r>
          </a:p>
          <a:p>
            <a:pPr algn="just"/>
            <a:r>
              <a:rPr lang="en-US" dirty="0" smtClean="0"/>
              <a:t>Declare up front what the weakest parts of your argument are and proactively address them to blunt the force of your opponent’s counterarguments.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 descr="download (15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0" y="4000911"/>
            <a:ext cx="3569091" cy="25472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Devices of Argumentation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u="sng" dirty="0" smtClean="0"/>
              <a:t>Analysis</a:t>
            </a:r>
            <a:r>
              <a:rPr lang="en-IN" dirty="0" smtClean="0"/>
              <a:t> – Analyse the argument. </a:t>
            </a:r>
          </a:p>
          <a:p>
            <a:pPr lvl="1" algn="just"/>
            <a:r>
              <a:rPr lang="en-IN" dirty="0" smtClean="0"/>
              <a:t>Check for evidences, conclusions &amp; assumptions.</a:t>
            </a:r>
          </a:p>
          <a:p>
            <a:pPr algn="just"/>
            <a:endParaRPr lang="en-IN" dirty="0" smtClean="0"/>
          </a:p>
          <a:p>
            <a:pPr algn="just"/>
            <a:r>
              <a:rPr lang="en-IN" u="sng" dirty="0" smtClean="0"/>
              <a:t>Cohesion</a:t>
            </a:r>
            <a:r>
              <a:rPr lang="en-IN" dirty="0" smtClean="0"/>
              <a:t> – A series of logical reasons to support an idea. </a:t>
            </a:r>
          </a:p>
          <a:p>
            <a:pPr lvl="1" algn="just"/>
            <a:r>
              <a:rPr lang="en-IN" dirty="0" smtClean="0"/>
              <a:t>Start by showing research and giving context for the issue.</a:t>
            </a:r>
          </a:p>
          <a:p>
            <a:pPr lvl="1" algn="just"/>
            <a:r>
              <a:rPr lang="en-IN" dirty="0" smtClean="0"/>
              <a:t>Tools of Cohesion –</a:t>
            </a:r>
          </a:p>
          <a:p>
            <a:pPr lvl="2" algn="just"/>
            <a:r>
              <a:rPr lang="en-US" dirty="0" smtClean="0"/>
              <a:t>Use of pronouns </a:t>
            </a:r>
          </a:p>
          <a:p>
            <a:pPr lvl="2" algn="just"/>
            <a:r>
              <a:rPr lang="en-US" dirty="0" smtClean="0"/>
              <a:t>Repetition of key words or phrases </a:t>
            </a:r>
          </a:p>
          <a:p>
            <a:pPr lvl="2" algn="just"/>
            <a:r>
              <a:rPr lang="en-US" dirty="0" smtClean="0"/>
              <a:t>Use of transitional tags </a:t>
            </a:r>
          </a:p>
          <a:p>
            <a:pPr lvl="2" algn="just"/>
            <a:r>
              <a:rPr lang="en-US" dirty="0" smtClean="0"/>
              <a:t>Use of parallel grammatical structure </a:t>
            </a:r>
            <a:endParaRPr lang="en-IN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7" name="Picture 6" descr="download (16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2711" y="4012785"/>
            <a:ext cx="2889289" cy="2164178"/>
          </a:xfrm>
          <a:prstGeom prst="rect">
            <a:avLst/>
          </a:prstGeom>
        </p:spPr>
      </p:pic>
      <p:pic>
        <p:nvPicPr>
          <p:cNvPr id="8" name="Picture 7" descr="download (17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796" y="1447800"/>
            <a:ext cx="2305050" cy="1981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Devices of Argumentation……..contd.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u="sng" dirty="0" smtClean="0"/>
              <a:t>Emphasis</a:t>
            </a:r>
            <a:r>
              <a:rPr lang="en-IN" dirty="0" smtClean="0"/>
              <a:t> – </a:t>
            </a:r>
          </a:p>
          <a:p>
            <a:pPr lvl="1" algn="just"/>
            <a:r>
              <a:rPr lang="en-IN" dirty="0" smtClean="0"/>
              <a:t>Emphasize on key idea. </a:t>
            </a:r>
          </a:p>
          <a:p>
            <a:pPr lvl="1" algn="just"/>
            <a:r>
              <a:rPr lang="en-IN" dirty="0" smtClean="0"/>
              <a:t>Repeat key points throughout the premises to establish connect.</a:t>
            </a:r>
          </a:p>
          <a:p>
            <a:pPr lvl="1" algn="just"/>
            <a:endParaRPr lang="en-IN" dirty="0" smtClean="0"/>
          </a:p>
          <a:p>
            <a:pPr algn="just"/>
            <a:r>
              <a:rPr lang="en-IN" u="sng" dirty="0" smtClean="0"/>
              <a:t>Critical Thinking </a:t>
            </a:r>
            <a:r>
              <a:rPr lang="en-IN" dirty="0" smtClean="0"/>
              <a:t>– </a:t>
            </a:r>
          </a:p>
          <a:p>
            <a:pPr lvl="1" algn="just"/>
            <a:r>
              <a:rPr lang="en-IN" dirty="0" smtClean="0"/>
              <a:t>Analyse facts to form judgement. </a:t>
            </a:r>
          </a:p>
          <a:p>
            <a:pPr lvl="1" algn="just"/>
            <a:r>
              <a:rPr lang="en-IN" dirty="0" smtClean="0"/>
              <a:t>Rational, sceptical, unbiased analysis of factual evidence.</a:t>
            </a:r>
          </a:p>
          <a:p>
            <a:pPr lvl="1" algn="just"/>
            <a:endParaRPr lang="en-IN" dirty="0" smtClean="0"/>
          </a:p>
          <a:p>
            <a:pPr algn="just"/>
            <a:r>
              <a:rPr lang="en-IN" u="sng" dirty="0" smtClean="0"/>
              <a:t>Nuances/ Organisation of Content </a:t>
            </a:r>
            <a:r>
              <a:rPr lang="en-IN" dirty="0" smtClean="0"/>
              <a:t>-  </a:t>
            </a:r>
          </a:p>
          <a:p>
            <a:pPr lvl="1" algn="just"/>
            <a:r>
              <a:rPr lang="en-IN" dirty="0" smtClean="0"/>
              <a:t>Introduction, Body &amp; Close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endParaRPr lang="en-US" sz="6600" i="1" dirty="0" smtClean="0">
              <a:latin typeface="Aparajita" pitchFamily="34" charset="0"/>
              <a:cs typeface="Aparajita" pitchFamily="34" charset="0"/>
            </a:endParaRPr>
          </a:p>
          <a:p>
            <a:pPr algn="ctr">
              <a:buNone/>
            </a:pPr>
            <a:r>
              <a:rPr lang="en-US" sz="6600" i="1" dirty="0" smtClean="0">
                <a:latin typeface="Aparajita" pitchFamily="34" charset="0"/>
                <a:cs typeface="Aparajita" pitchFamily="34" charset="0"/>
              </a:rPr>
              <a:t>THANKS</a:t>
            </a:r>
            <a:endParaRPr lang="en-US" sz="6600" i="1" dirty="0">
              <a:latin typeface="Aparajita" pitchFamily="34" charset="0"/>
              <a:cs typeface="Aparajita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6D8F4-F40B-407E-AE0D-D80AD9243DDE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Argumentation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Argumentation is the thought process used to develop and present arguments. </a:t>
            </a:r>
          </a:p>
          <a:p>
            <a:pPr algn="just"/>
            <a:r>
              <a:rPr lang="en-US" dirty="0" smtClean="0"/>
              <a:t>It is closely related to critical thinking and reasoning.</a:t>
            </a:r>
          </a:p>
          <a:p>
            <a:pPr algn="just"/>
            <a:r>
              <a:rPr lang="en-US" dirty="0" smtClean="0"/>
              <a:t>An essential 21</a:t>
            </a:r>
            <a:r>
              <a:rPr lang="en-US" baseline="30000" dirty="0" smtClean="0"/>
              <a:t>st</a:t>
            </a:r>
            <a:r>
              <a:rPr lang="en-US" dirty="0" smtClean="0"/>
              <a:t> century cognitive skills.</a:t>
            </a:r>
          </a:p>
          <a:p>
            <a:pPr algn="just"/>
            <a:r>
              <a:rPr lang="en-US" i="1" dirty="0" smtClean="0"/>
              <a:t>The term argument refers to "a reasoned attempt to convince the audience to accept a particular point of view about a debatable topic.“</a:t>
            </a:r>
          </a:p>
          <a:p>
            <a:pPr algn="just"/>
            <a:r>
              <a:rPr lang="en-US" dirty="0" smtClean="0"/>
              <a:t>“An argument is constituted by two or more explicit and/or implicit claims, one or more of which supports or provides evidence for the truth or merit of another claim, the conclusion.” (T. Edward </a:t>
            </a:r>
            <a:r>
              <a:rPr lang="en-US" dirty="0" err="1" smtClean="0"/>
              <a:t>Damer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Characteristics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argument consists of a conclusion and one or more premises, or claims.</a:t>
            </a:r>
          </a:p>
          <a:p>
            <a:r>
              <a:rPr lang="en-US" dirty="0" smtClean="0"/>
              <a:t>Not irrational </a:t>
            </a:r>
          </a:p>
          <a:p>
            <a:r>
              <a:rPr lang="en-US" dirty="0" smtClean="0"/>
              <a:t>Does not depend strictly on passion or emotion </a:t>
            </a:r>
          </a:p>
          <a:p>
            <a:r>
              <a:rPr lang="en-US" dirty="0" smtClean="0"/>
              <a:t>Represents a "reasoned attempt" </a:t>
            </a:r>
          </a:p>
          <a:p>
            <a:r>
              <a:rPr lang="en-US" dirty="0" smtClean="0"/>
              <a:t>Based on careful thinking and planning </a:t>
            </a:r>
          </a:p>
          <a:p>
            <a:r>
              <a:rPr lang="en-US" dirty="0" smtClean="0"/>
              <a:t>Appeal is to the mind, the intellect of the </a:t>
            </a:r>
          </a:p>
          <a:p>
            <a:pPr>
              <a:buNone/>
            </a:pPr>
            <a:r>
              <a:rPr lang="en-US" dirty="0" smtClean="0"/>
              <a:t>   audience. 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 descr="argumentation-Synonyms-15386505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8832" y="3798278"/>
            <a:ext cx="4753168" cy="29231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five principles for developing a good argument:</a:t>
            </a:r>
          </a:p>
          <a:p>
            <a:pPr>
              <a:buNone/>
            </a:pP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Structure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Relevance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Acceptability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Sufficiency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Rebuttal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6" descr="download (3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310" y="3812346"/>
            <a:ext cx="4819604" cy="23646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US" dirty="0" smtClean="0"/>
              <a:t>A good argument must meet the fundamental structural requirements of a well-formed argument.</a:t>
            </a:r>
          </a:p>
          <a:p>
            <a:pPr algn="just"/>
            <a:r>
              <a:rPr lang="en-US" dirty="0" smtClean="0"/>
              <a:t>To evaluate any argument for whether it violates the principle of </a:t>
            </a:r>
            <a:r>
              <a:rPr lang="en-US" b="1" dirty="0" smtClean="0"/>
              <a:t>Structure</a:t>
            </a:r>
            <a:r>
              <a:rPr lang="en-US" dirty="0" smtClean="0"/>
              <a:t>, ask the following questions:</a:t>
            </a:r>
          </a:p>
          <a:p>
            <a:pPr lvl="1" algn="just"/>
            <a:r>
              <a:rPr lang="en-US" b="1" dirty="0" smtClean="0"/>
              <a:t>Does the communication include at least one reason to support the conclusion as being true?</a:t>
            </a:r>
            <a:r>
              <a:rPr lang="en-US" dirty="0" smtClean="0"/>
              <a:t> If it doesn’t, then it’s not an argument — it’s merely an opinion. </a:t>
            </a:r>
          </a:p>
          <a:p>
            <a:pPr lvl="1" algn="just"/>
            <a:r>
              <a:rPr lang="en-US" b="1" dirty="0" smtClean="0"/>
              <a:t>Could any of the key premises be interpreted as making the same claim as the conclusion?</a:t>
            </a:r>
            <a:r>
              <a:rPr lang="en-US" dirty="0" smtClean="0"/>
              <a:t> If so, then it’s a “circular argument”. “Joe is nuts,” Gary says. “Why do you say that?” I ask. “Because he’s so crazy,” Gary replies. </a:t>
            </a:r>
            <a:r>
              <a:rPr lang="en-US" i="1" dirty="0" smtClean="0"/>
              <a:t>Since A, therefore A</a:t>
            </a:r>
            <a:r>
              <a:rPr lang="en-US" dirty="0" smtClean="0"/>
              <a:t>.</a:t>
            </a:r>
          </a:p>
          <a:p>
            <a:pPr lvl="1" algn="just"/>
            <a:r>
              <a:rPr lang="en-US" b="1" dirty="0" smtClean="0"/>
              <a:t>Do any of the premises contradict another premise, or does the conclusion contradict any of the premises?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2. Relevance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The reasons that a communicator provides as part of his or her argument must be </a:t>
            </a:r>
            <a:r>
              <a:rPr lang="en-US" b="1" dirty="0" smtClean="0"/>
              <a:t>relevant</a:t>
            </a:r>
            <a:r>
              <a:rPr lang="en-US" dirty="0" smtClean="0"/>
              <a:t> for the truth or merit of the conclusion. </a:t>
            </a:r>
          </a:p>
          <a:p>
            <a:pPr algn="just"/>
            <a:r>
              <a:rPr lang="en-US" dirty="0" smtClean="0"/>
              <a:t>To assess whether an argument violates the principle of </a:t>
            </a:r>
            <a:r>
              <a:rPr lang="en-US" b="1" dirty="0" smtClean="0"/>
              <a:t>Relevance</a:t>
            </a:r>
            <a:r>
              <a:rPr lang="en-US" dirty="0" smtClean="0"/>
              <a:t>, ask these two questions:</a:t>
            </a:r>
          </a:p>
          <a:p>
            <a:pPr lvl="1" algn="just"/>
            <a:r>
              <a:rPr lang="en-US" b="1" dirty="0" smtClean="0"/>
              <a:t>If the premise were true, does it make you more likely to believe that the conclusion is true?</a:t>
            </a:r>
            <a:r>
              <a:rPr lang="en-US" dirty="0" smtClean="0"/>
              <a:t> If yes, the premise is probably relevant. If no, then the premise is probably not relevant.</a:t>
            </a:r>
          </a:p>
          <a:p>
            <a:pPr lvl="1" algn="just"/>
            <a:r>
              <a:rPr lang="en-US" b="1" dirty="0" smtClean="0"/>
              <a:t>Even if the premise were true, should it be a consideration for accepting the truth of the conclusion?</a:t>
            </a:r>
            <a:r>
              <a:rPr lang="en-US" dirty="0" smtClean="0"/>
              <a:t> If no, then the premise is probably not relevant. “Jerry is over 6 ft. tall. So he must be good at basketball.” “</a:t>
            </a:r>
            <a:r>
              <a:rPr lang="en-US" i="1" dirty="0" smtClean="0"/>
              <a:t>Avatar</a:t>
            </a:r>
            <a:r>
              <a:rPr lang="en-US" dirty="0" smtClean="0"/>
              <a:t> is an artistic masterpiece. After all, it was the highest grossing film of the year.”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Acceptability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A premise should be acceptable to a mature, rational adult.</a:t>
            </a:r>
          </a:p>
          <a:p>
            <a:pPr algn="just"/>
            <a:r>
              <a:rPr lang="en-US" dirty="0" smtClean="0"/>
              <a:t>To assess whether an argument violates the principle of </a:t>
            </a:r>
            <a:r>
              <a:rPr lang="en-US" b="1" dirty="0" smtClean="0"/>
              <a:t>Acceptability</a:t>
            </a:r>
            <a:r>
              <a:rPr lang="en-US" dirty="0" smtClean="0"/>
              <a:t>, ask the following questions:</a:t>
            </a:r>
          </a:p>
          <a:p>
            <a:pPr lvl="1" algn="just"/>
            <a:r>
              <a:rPr lang="en-US" b="1" dirty="0" smtClean="0"/>
              <a:t>Is the premise provided one that a mature, rational adult would likely accept?</a:t>
            </a:r>
          </a:p>
          <a:p>
            <a:pPr lvl="1" algn="just"/>
            <a:r>
              <a:rPr lang="en-US" b="1" dirty="0" smtClean="0"/>
              <a:t>What evidence is provided as part of the claim, and does it conform to the standards of acceptability or the conditions of unacceptability?</a:t>
            </a:r>
          </a:p>
          <a:p>
            <a:pPr lvl="1" algn="just"/>
            <a:r>
              <a:rPr lang="en-US" b="1" dirty="0" smtClean="0"/>
              <a:t>Is the premise based on an unstated assumption that a mature, rational adult not be willing to accept?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Sufficiency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 communicator making an argument should provide reasons that are sufficient to justify the acceptance of his or her conclusion.</a:t>
            </a:r>
          </a:p>
          <a:p>
            <a:r>
              <a:rPr lang="en-US" dirty="0" smtClean="0"/>
              <a:t>To evaluate whether an argument violates the principle of Sufficiency, ask the following questions:</a:t>
            </a:r>
          </a:p>
          <a:p>
            <a:pPr lvl="1" algn="just"/>
            <a:r>
              <a:rPr lang="en-US" b="1" dirty="0" smtClean="0"/>
              <a:t>Are the reasons provided enough to drive to the arguer’s conclusion?</a:t>
            </a:r>
            <a:r>
              <a:rPr lang="en-US" dirty="0" smtClean="0"/>
              <a:t> </a:t>
            </a:r>
          </a:p>
          <a:p>
            <a:pPr lvl="1" algn="just"/>
            <a:r>
              <a:rPr lang="en-US" b="1" dirty="0" smtClean="0"/>
              <a:t>Is the premise based on insufficient evidence or faulty causal analysis?</a:t>
            </a:r>
            <a:r>
              <a:rPr lang="en-US" dirty="0" smtClean="0"/>
              <a:t> Some premises provide evidence that is based on too small a sample or unrepresentative data. Or the evidence is based on the personal experience of the arguer, or of a small set of acquaintances that the arguer knows. The premise may be based on faulty causal analysis — assuming A caused B, even though the two events were unrelated.</a:t>
            </a:r>
          </a:p>
          <a:p>
            <a:pPr lvl="1" algn="just"/>
            <a:r>
              <a:rPr lang="en-US" b="1" dirty="0" smtClean="0"/>
              <a:t>Is some key or crucial evidence missing that must be provided in order to accept the argument?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Rebuttal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A good argument includes an effective rebuttal to all anticipated serious criticisms of the argument.</a:t>
            </a:r>
          </a:p>
          <a:p>
            <a:pPr algn="just"/>
            <a:r>
              <a:rPr lang="en-US" dirty="0" smtClean="0"/>
              <a:t>To assess whether an argument fails to meet the Rebuttal principle, ask the following questions:</a:t>
            </a:r>
          </a:p>
          <a:p>
            <a:pPr lvl="1" algn="just"/>
            <a:r>
              <a:rPr lang="en-US" b="1" dirty="0" smtClean="0"/>
              <a:t>Does the argument provided address the strongest counterarguments effectively?</a:t>
            </a:r>
            <a:endParaRPr lang="en-US" dirty="0" smtClean="0"/>
          </a:p>
          <a:p>
            <a:pPr lvl="1" algn="just"/>
            <a:r>
              <a:rPr lang="en-US" b="1" dirty="0" smtClean="0"/>
              <a:t>Does the arguer anticipate and address serious weaknesses in the argument?</a:t>
            </a:r>
            <a:endParaRPr lang="en-US" dirty="0" smtClean="0"/>
          </a:p>
          <a:p>
            <a:pPr lvl="1" algn="just"/>
            <a:r>
              <a:rPr lang="en-US" b="1" dirty="0" smtClean="0"/>
              <a:t>Does the argument show why alternative positions are flawed?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34D67-B285-42F0-B42E-070BC94C6625}" type="datetime1">
              <a:rPr lang="en-IN" smtClean="0"/>
              <a:pPr/>
              <a:t>01-11-2020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Technical Communication::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undhati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Arundhati 2" id="{1E847A70-080C-AA47-A4AF-7AA3372B5D28}" vid="{7D79222E-2424-C945-B79E-7C09D9872E6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FE2698980F344CBC5DFE123CC81923" ma:contentTypeVersion="4" ma:contentTypeDescription="Create a new document." ma:contentTypeScope="" ma:versionID="f9cfb8fa27991a30dd9e3bdc6b69b844">
  <xsd:schema xmlns:xsd="http://www.w3.org/2001/XMLSchema" xmlns:xs="http://www.w3.org/2001/XMLSchema" xmlns:p="http://schemas.microsoft.com/office/2006/metadata/properties" xmlns:ns2="096d8380-acb4-43f1-b154-828ce32864f4" xmlns:ns3="06ca1288-74ea-444d-a1ba-c600a4a2625e" targetNamespace="http://schemas.microsoft.com/office/2006/metadata/properties" ma:root="true" ma:fieldsID="6021b43d7607a9665aa1cc9ec9566bb6" ns2:_="" ns3:_="">
    <xsd:import namespace="096d8380-acb4-43f1-b154-828ce32864f4"/>
    <xsd:import namespace="06ca1288-74ea-444d-a1ba-c600a4a2625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6d8380-acb4-43f1-b154-828ce32864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ca1288-74ea-444d-a1ba-c600a4a2625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FA0A248-658B-4E61-85A8-25C6B0DE1675}"/>
</file>

<file path=customXml/itemProps2.xml><?xml version="1.0" encoding="utf-8"?>
<ds:datastoreItem xmlns:ds="http://schemas.openxmlformats.org/officeDocument/2006/customXml" ds:itemID="{DE68F817-AB8C-482E-9BF6-CB488BF7445F}"/>
</file>

<file path=customXml/itemProps3.xml><?xml version="1.0" encoding="utf-8"?>
<ds:datastoreItem xmlns:ds="http://schemas.openxmlformats.org/officeDocument/2006/customXml" ds:itemID="{534D06F5-CC96-4641-9D75-25ABA725E519}"/>
</file>

<file path=docProps/app.xml><?xml version="1.0" encoding="utf-8"?>
<Properties xmlns="http://schemas.openxmlformats.org/officeDocument/2006/extended-properties" xmlns:vt="http://schemas.openxmlformats.org/officeDocument/2006/docPropsVTypes">
  <Template>Arundhati 2</Template>
  <TotalTime>2645</TotalTime>
  <Words>666</Words>
  <Application>Microsoft Macintosh PowerPoint</Application>
  <PresentationFormat>Custom</PresentationFormat>
  <Paragraphs>141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Arundhati 2</vt:lpstr>
      <vt:lpstr>Argumentation Skills</vt:lpstr>
      <vt:lpstr>Argumentation Skills</vt:lpstr>
      <vt:lpstr>Characteristics</vt:lpstr>
      <vt:lpstr>Principles</vt:lpstr>
      <vt:lpstr>1. Structure</vt:lpstr>
      <vt:lpstr>2. Relevance</vt:lpstr>
      <vt:lpstr>3. Acceptability</vt:lpstr>
      <vt:lpstr>4. Sufficiency</vt:lpstr>
      <vt:lpstr>5. Rebuttal</vt:lpstr>
      <vt:lpstr>Suggestions for Stronger Argument</vt:lpstr>
      <vt:lpstr>Suggestions for Stronger Argument…..contd.</vt:lpstr>
      <vt:lpstr>Suggestions for Stronger Argument…contd.</vt:lpstr>
      <vt:lpstr>Devices of Argumentation</vt:lpstr>
      <vt:lpstr>Devices of Argumentation……..contd.</vt:lpstr>
      <vt:lpstr>Slide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 Revision - 1</dc:title>
  <dc:creator>Arundhati</dc:creator>
  <cp:lastModifiedBy>arund</cp:lastModifiedBy>
  <cp:revision>8</cp:revision>
  <dcterms:created xsi:type="dcterms:W3CDTF">2020-04-20T08:32:57Z</dcterms:created>
  <dcterms:modified xsi:type="dcterms:W3CDTF">2020-11-01T11:43:21Z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0x010100D4FE2698980F344CBC5DFE123CC81923</vt:lpwstr>
  </property>
</Properties>
</file>

<file path=docProps/thumbnail.jpeg>
</file>